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6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23" r:id="rId2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53" Type="http://schemas.openxmlformats.org/officeDocument/2006/relationships/slide" Target="slides/slide13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EF0D86C-0DE2-3FEF-4C54-11B71D7DD0C6}"/>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44930-0B7B-404A-B825-BE8D2DD23C1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06" name="Rectangle 2">
            <a:extLst>
              <a:ext uri="{FF2B5EF4-FFF2-40B4-BE49-F238E27FC236}">
                <a16:creationId xmlns:a16="http://schemas.microsoft.com/office/drawing/2014/main" id="{25A1E8E2-28C3-7E31-D247-D74F03079453}"/>
              </a:ext>
            </a:extLst>
          </p:cNvPr>
          <p:cNvSpPr>
            <a:spLocks noRot="1" noChangeArrowheads="1" noTextEdit="1"/>
          </p:cNvSpPr>
          <p:nvPr>
            <p:ph type="sldImg"/>
          </p:nvPr>
        </p:nvSpPr>
        <p:spPr>
          <a:ln/>
        </p:spPr>
      </p:sp>
      <p:sp>
        <p:nvSpPr>
          <p:cNvPr id="72707" name="Rectangle 3">
            <a:extLst>
              <a:ext uri="{FF2B5EF4-FFF2-40B4-BE49-F238E27FC236}">
                <a16:creationId xmlns:a16="http://schemas.microsoft.com/office/drawing/2014/main" id="{80B17321-5290-BC58-69EB-B454BB88A146}"/>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57.xml"/><Relationship Id="rId2" Type="http://schemas.openxmlformats.org/officeDocument/2006/relationships/notesSlide" Target="../notesSlides/notesSlide67.xml"/><Relationship Id="rId3" Type="http://schemas.openxmlformats.org/officeDocument/2006/relationships/image" Target="../media/image280.wmf"/></Relationships>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Rectangle 7">
            <a:extLst>
              <a:ext uri="{FF2B5EF4-FFF2-40B4-BE49-F238E27FC236}">
                <a16:creationId xmlns:a16="http://schemas.microsoft.com/office/drawing/2014/main" id="{7CD98DF9-1C70-2686-0352-F5BD77AA9606}"/>
              </a:ext>
            </a:extLst>
          </p:cNvPr>
          <p:cNvSpPr>
            <a:spLocks noGrp="1" noChangeArrowheads="1"/>
          </p:cNvSpPr>
          <p:nvPr>
            <p:ph type="title"/>
          </p:nvPr>
        </p:nvSpPr>
        <p:spPr>
          <a:xfrm>
            <a:off x="457200" y="381000"/>
            <a:ext cx="8229600" cy="762000"/>
          </a:xfrm>
          <a:effectLst>
            <a:outerShdw dist="35921" dir="2700000" algn="ctr" rotWithShape="0">
              <a:schemeClr val="tx1"/>
            </a:outerShdw>
          </a:effectLst>
        </p:spPr>
        <p:txBody>
          <a:bodyPr/>
          <a:lstStyle/>
          <a:p>
            <a:r>
              <a:rPr lang="en-US" altLang="zh-CN">
                <a:ea typeface="宋体" panose="02010600030101010101" pitchFamily="2" charset="-122"/>
              </a:rPr>
              <a:t>What is “Knowingly”?</a:t>
            </a:r>
          </a:p>
        </p:txBody>
      </p:sp>
      <p:sp>
        <p:nvSpPr>
          <p:cNvPr id="36872" name="Rectangle 8">
            <a:extLst>
              <a:ext uri="{FF2B5EF4-FFF2-40B4-BE49-F238E27FC236}">
                <a16:creationId xmlns:a16="http://schemas.microsoft.com/office/drawing/2014/main" id="{EC6CF23C-E482-03E8-27C1-E9AE6F17B880}"/>
              </a:ext>
            </a:extLst>
          </p:cNvPr>
          <p:cNvSpPr>
            <a:spLocks noGrp="1" noChangeArrowheads="1"/>
          </p:cNvSpPr>
          <p:nvPr>
            <p:ph type="body" sz="half" idx="1"/>
          </p:nvPr>
        </p:nvSpPr>
        <p:spPr>
          <a:xfrm>
            <a:off x="0" y="2438400"/>
            <a:ext cx="4800600" cy="3352800"/>
          </a:xfrm>
        </p:spPr>
        <p:txBody>
          <a:bodyPr/>
          <a:lstStyle/>
          <a:p>
            <a:pPr marL="533400" indent="-533400">
              <a:buSzPct val="95000"/>
              <a:buFont typeface="Wingdings" panose="05000000000000000000" pitchFamily="2" charset="2"/>
              <a:buAutoNum type="arabicPeriod"/>
            </a:pPr>
            <a:r>
              <a:rPr lang="en-US" altLang="zh-CN" sz="2800">
                <a:ea typeface="宋体" panose="02010600030101010101" pitchFamily="2" charset="-122"/>
              </a:rPr>
              <a:t>Has actual knowledge.</a:t>
            </a:r>
          </a:p>
          <a:p>
            <a:pPr marL="533400" indent="-533400">
              <a:buSzPct val="95000"/>
              <a:buFont typeface="Wingdings" panose="05000000000000000000" pitchFamily="2" charset="2"/>
              <a:buAutoNum type="arabicPeriod"/>
            </a:pPr>
            <a:r>
              <a:rPr lang="en-US" altLang="zh-CN" sz="2800">
                <a:ea typeface="宋体" panose="02010600030101010101" pitchFamily="2" charset="-122"/>
              </a:rPr>
              <a:t>Acts in deliberate ignorance of the truth or falsity of the information.</a:t>
            </a:r>
          </a:p>
          <a:p>
            <a:pPr marL="533400" indent="-533400">
              <a:buSzPct val="95000"/>
              <a:buFont typeface="Wingdings" panose="05000000000000000000" pitchFamily="2" charset="2"/>
              <a:buAutoNum type="arabicPeriod"/>
            </a:pPr>
            <a:r>
              <a:rPr lang="en-US" altLang="zh-CN" sz="2800">
                <a:ea typeface="宋体" panose="02010600030101010101" pitchFamily="2" charset="-122"/>
              </a:rPr>
              <a:t>Acts in reckless disregard of the truth or falsity of the information.</a:t>
            </a:r>
          </a:p>
        </p:txBody>
      </p:sp>
      <p:pic>
        <p:nvPicPr>
          <p:cNvPr id="36878" name="Picture 14">
            <a:extLst>
              <a:ext uri="{FF2B5EF4-FFF2-40B4-BE49-F238E27FC236}">
                <a16:creationId xmlns:a16="http://schemas.microsoft.com/office/drawing/2014/main" id="{5F31764F-D67F-0C5A-22A2-D5B4E0A3E90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334000" y="2286000"/>
            <a:ext cx="3810000" cy="3468688"/>
          </a:xfrm>
        </p:spPr>
      </p:pic>
      <p:sp>
        <p:nvSpPr>
          <p:cNvPr id="36879" name="Text Box 15">
            <a:extLst>
              <a:ext uri="{FF2B5EF4-FFF2-40B4-BE49-F238E27FC236}">
                <a16:creationId xmlns:a16="http://schemas.microsoft.com/office/drawing/2014/main" id="{E160DA55-EACD-A0EE-3EF6-52D2BBAA7808}"/>
              </a:ext>
            </a:extLst>
          </p:cNvPr>
          <p:cNvSpPr txBox="1">
            <a:spLocks noChangeArrowheads="1"/>
          </p:cNvSpPr>
          <p:nvPr/>
        </p:nvSpPr>
        <p:spPr bwMode="auto">
          <a:xfrm>
            <a:off x="152400" y="1371600"/>
            <a:ext cx="88392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600" b="1" i="0" u="none" strike="noStrike" kern="1200" cap="none" spc="0" normalizeH="0" baseline="0" noProof="0">
                <a:ln>
                  <a:noFill/>
                </a:ln>
                <a:solidFill>
                  <a:srgbClr val="FFCC00"/>
                </a:solidFill>
                <a:effectLst/>
                <a:uLnTx/>
                <a:uFillTx/>
                <a:latin typeface="Tahoma" panose="020B0604030504040204" pitchFamily="34" charset="0"/>
                <a:ea typeface="宋体" panose="02010600030101010101" pitchFamily="2" charset="-122"/>
                <a:cs typeface="+mn-cs"/>
              </a:rPr>
              <a:t>Any person with respect to the information does any of the following:</a:t>
            </a:r>
          </a:p>
        </p:txBody>
      </p:sp>
      <p:sp>
        <p:nvSpPr>
          <p:cNvPr id="36880" name="Text Box 16">
            <a:extLst>
              <a:ext uri="{FF2B5EF4-FFF2-40B4-BE49-F238E27FC236}">
                <a16:creationId xmlns:a16="http://schemas.microsoft.com/office/drawing/2014/main" id="{9D1E5576-C63E-E69F-CCC6-2B3522570E6A}"/>
              </a:ext>
            </a:extLst>
          </p:cNvPr>
          <p:cNvSpPr txBox="1">
            <a:spLocks noChangeArrowheads="1"/>
          </p:cNvSpPr>
          <p:nvPr/>
        </p:nvSpPr>
        <p:spPr bwMode="auto">
          <a:xfrm>
            <a:off x="533400" y="5715000"/>
            <a:ext cx="8229600" cy="149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CC00"/>
                </a:solidFill>
                <a:effectLst/>
                <a:uLnTx/>
                <a:uFillTx/>
                <a:latin typeface="Tahoma" panose="020B0604030504040204" pitchFamily="34" charset="0"/>
                <a:ea typeface="宋体" panose="02010600030101010101" pitchFamily="2" charset="-122"/>
                <a:cs typeface="+mn-cs"/>
              </a:rPr>
              <a:t>Proof of specific intent to defraud is not required.</a:t>
            </a:r>
          </a:p>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zh-CN" sz="24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